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58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B00"/>
    <a:srgbClr val="FFCB24"/>
    <a:srgbClr val="FFE02B"/>
    <a:srgbClr val="3D5964"/>
    <a:srgbClr val="FFD3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1BDE-595A-489B-8421-1F0C3ADBD057}" type="datetimeFigureOut">
              <a:rPr lang="hu-HU" smtClean="0"/>
              <a:pPr/>
              <a:t>2023. 03. 28.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26C9-E435-4FAA-80BC-71F5923E3A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1BDE-595A-489B-8421-1F0C3ADBD057}" type="datetimeFigureOut">
              <a:rPr lang="hu-HU" smtClean="0"/>
              <a:pPr/>
              <a:t>2023. 03. 28.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26C9-E435-4FAA-80BC-71F5923E3A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1BDE-595A-489B-8421-1F0C3ADBD057}" type="datetimeFigureOut">
              <a:rPr lang="hu-HU" smtClean="0"/>
              <a:pPr/>
              <a:t>2023. 03. 28.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26C9-E435-4FAA-80BC-71F5923E3A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1BDE-595A-489B-8421-1F0C3ADBD057}" type="datetimeFigureOut">
              <a:rPr lang="hu-HU" smtClean="0"/>
              <a:pPr/>
              <a:t>2023. 03. 28.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26C9-E435-4FAA-80BC-71F5923E3A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1BDE-595A-489B-8421-1F0C3ADBD057}" type="datetimeFigureOut">
              <a:rPr lang="hu-HU" smtClean="0"/>
              <a:pPr/>
              <a:t>2023. 03. 28.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26C9-E435-4FAA-80BC-71F5923E3A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1BDE-595A-489B-8421-1F0C3ADBD057}" type="datetimeFigureOut">
              <a:rPr lang="hu-HU" smtClean="0"/>
              <a:pPr/>
              <a:t>2023. 03. 28.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26C9-E435-4FAA-80BC-71F5923E3A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1BDE-595A-489B-8421-1F0C3ADBD057}" type="datetimeFigureOut">
              <a:rPr lang="hu-HU" smtClean="0"/>
              <a:pPr/>
              <a:t>2023. 03. 28.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26C9-E435-4FAA-80BC-71F5923E3A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1BDE-595A-489B-8421-1F0C3ADBD057}" type="datetimeFigureOut">
              <a:rPr lang="hu-HU" smtClean="0"/>
              <a:pPr/>
              <a:t>2023. 03. 28.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26C9-E435-4FAA-80BC-71F5923E3A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1BDE-595A-489B-8421-1F0C3ADBD057}" type="datetimeFigureOut">
              <a:rPr lang="hu-HU" smtClean="0"/>
              <a:pPr/>
              <a:t>2023. 03. 28.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26C9-E435-4FAA-80BC-71F5923E3A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1BDE-595A-489B-8421-1F0C3ADBD057}" type="datetimeFigureOut">
              <a:rPr lang="hu-HU" smtClean="0"/>
              <a:pPr/>
              <a:t>2023. 03. 28.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26C9-E435-4FAA-80BC-71F5923E3A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1BDE-595A-489B-8421-1F0C3ADBD057}" type="datetimeFigureOut">
              <a:rPr lang="hu-HU" smtClean="0"/>
              <a:pPr/>
              <a:t>2023. 03. 28.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26C9-E435-4FAA-80BC-71F5923E3A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01BDE-595A-489B-8421-1F0C3ADBD057}" type="datetimeFigureOut">
              <a:rPr lang="hu-HU" smtClean="0"/>
              <a:pPr/>
              <a:t>2023. 03. 28.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626C9-E435-4FAA-80BC-71F5923E3AE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tdk@metropolitan.h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etropolitan.hu/tdk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3789040"/>
            <a:ext cx="7772400" cy="1470025"/>
          </a:xfrm>
        </p:spPr>
        <p:txBody>
          <a:bodyPr/>
          <a:lstStyle/>
          <a:p>
            <a:r>
              <a:rPr lang="hu-HU" dirty="0"/>
              <a:t>TDK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79612" y="5877272"/>
            <a:ext cx="6984776" cy="648072"/>
          </a:xfrm>
          <a:solidFill>
            <a:srgbClr val="FFD325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hu-HU" b="1" dirty="0">
                <a:solidFill>
                  <a:srgbClr val="3D59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TUDÁS INSPIRÁL!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612" y="332656"/>
            <a:ext cx="6984776" cy="52668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 prst="angle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>
            <a:extLst>
              <a:ext uri="{FF2B5EF4-FFF2-40B4-BE49-F238E27FC236}">
                <a16:creationId xmlns:a16="http://schemas.microsoft.com/office/drawing/2014/main" id="{27C431D8-48A1-A21E-ED69-7D4DC3341A0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2" t="4806" r="1489" b="40181"/>
          <a:stretch/>
        </p:blipFill>
        <p:spPr>
          <a:xfrm>
            <a:off x="6300192" y="0"/>
            <a:ext cx="3726106" cy="2132855"/>
          </a:xfrm>
          <a:prstGeom prst="rect">
            <a:avLst/>
          </a:prstGeom>
        </p:spPr>
      </p:pic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hu-HU" sz="3000" i="1" dirty="0"/>
              <a:t>Hallgatói tudományos verseny.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hu-HU" sz="3000" i="1" dirty="0"/>
              <a:t>Oktatott tananyagon túlmutató, tudományos, vezetett munka (téma, konzulens szabadon választható).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hu-HU" sz="3000" i="1" dirty="0"/>
              <a:t>Végeredmény egy minimum 15 oldalas </a:t>
            </a:r>
            <a:r>
              <a:rPr lang="hu-HU" sz="3000" i="1" dirty="0" smtClean="0"/>
              <a:t>tudományos dolgozat</a:t>
            </a:r>
            <a:r>
              <a:rPr lang="hu-HU" sz="3000" i="1" dirty="0"/>
              <a:t>, melyet a TDK napon szóban is be kell mutatni!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hu-HU" sz="3000" i="1" dirty="0"/>
              <a:t>Elkészült munka </a:t>
            </a:r>
            <a:r>
              <a:rPr lang="hu-HU" sz="3000" i="1" dirty="0" smtClean="0"/>
              <a:t>bírálatokon </a:t>
            </a:r>
            <a:r>
              <a:rPr lang="hu-HU" sz="3000" i="1" dirty="0"/>
              <a:t>esik át, melyről visszajelzést küldünk a TDK nap előtt.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hu-HU" sz="3000" i="1" dirty="0"/>
              <a:t>A dolgozatokat témakörönként szekciókba osztjuk,  a TDK napon szekciókként hirdetünk eredményt, helyezéseket!</a:t>
            </a:r>
            <a:endParaRPr lang="hu-HU" i="1" dirty="0"/>
          </a:p>
        </p:txBody>
      </p:sp>
      <p:sp>
        <p:nvSpPr>
          <p:cNvPr id="5" name="Alcím 2">
            <a:extLst>
              <a:ext uri="{FF2B5EF4-FFF2-40B4-BE49-F238E27FC236}">
                <a16:creationId xmlns:a16="http://schemas.microsoft.com/office/drawing/2014/main" id="{A3CF876C-9CA5-A0E9-BF4C-2BC933BFD1EC}"/>
              </a:ext>
            </a:extLst>
          </p:cNvPr>
          <p:cNvSpPr txBox="1">
            <a:spLocks/>
          </p:cNvSpPr>
          <p:nvPr/>
        </p:nvSpPr>
        <p:spPr>
          <a:xfrm>
            <a:off x="447691" y="332656"/>
            <a:ext cx="4124309" cy="648072"/>
          </a:xfrm>
          <a:prstGeom prst="rect">
            <a:avLst/>
          </a:prstGeom>
          <a:solidFill>
            <a:srgbClr val="FFD325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 IS AZ A TDK?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>
            <a:extLst>
              <a:ext uri="{FF2B5EF4-FFF2-40B4-BE49-F238E27FC236}">
                <a16:creationId xmlns:a16="http://schemas.microsoft.com/office/drawing/2014/main" id="{C43FD154-0221-D4FA-9A5B-FEA017A2AD4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2" t="4806" r="1489" b="40181"/>
          <a:stretch/>
        </p:blipFill>
        <p:spPr>
          <a:xfrm>
            <a:off x="6300192" y="0"/>
            <a:ext cx="3726106" cy="2132855"/>
          </a:xfrm>
          <a:prstGeom prst="rect">
            <a:avLst/>
          </a:prstGeom>
        </p:spPr>
      </p:pic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sz="2800" i="1" dirty="0"/>
              <a:t>Kitűnő lehetőség a szakmai fejlődésre.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sz="2800" i="1" dirty="0"/>
              <a:t>Nagyon jól mutat az </a:t>
            </a:r>
            <a:r>
              <a:rPr lang="hu-HU" sz="2800" i="1" dirty="0" smtClean="0"/>
              <a:t>önéletrajzban is, továbbá </a:t>
            </a:r>
            <a:r>
              <a:rPr lang="hu-HU" sz="2800" i="1" dirty="0" err="1" smtClean="0"/>
              <a:t>myBRAND</a:t>
            </a:r>
            <a:r>
              <a:rPr lang="hu-HU" sz="2800" i="1" dirty="0" smtClean="0"/>
              <a:t> portfólió kiemelt tartalma. </a:t>
            </a:r>
            <a:endParaRPr lang="hu-HU" sz="2800" i="1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sz="2800" i="1" dirty="0"/>
              <a:t>A versenyen elért helyezés többletpontot jelent a </a:t>
            </a:r>
            <a:r>
              <a:rPr lang="hu-HU" sz="2800" i="1" dirty="0" smtClean="0"/>
              <a:t>mesterképzésre vagy PhD programra </a:t>
            </a:r>
            <a:r>
              <a:rPr lang="hu-HU" sz="2800" i="1" dirty="0"/>
              <a:t>való jelentkezésnél.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sz="2800" i="1" dirty="0"/>
              <a:t>A szakdolgozatukat író hallgatók előnye, hogy a </a:t>
            </a:r>
            <a:r>
              <a:rPr lang="hu-HU" sz="2800" i="1" dirty="0" smtClean="0"/>
              <a:t>dolgozatukkal pályázhatnak</a:t>
            </a:r>
            <a:r>
              <a:rPr lang="hu-HU" sz="2800" i="1" dirty="0"/>
              <a:t>, és így még az államvizsga előtt visszajelzést kaphatnak munkájukról.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sz="2800" i="1" dirty="0" err="1" smtClean="0"/>
              <a:t>BSc</a:t>
            </a:r>
            <a:r>
              <a:rPr lang="hu-HU" sz="2800" i="1" dirty="0" smtClean="0"/>
              <a:t>-s </a:t>
            </a:r>
            <a:r>
              <a:rPr lang="hu-HU" sz="2800" i="1" dirty="0"/>
              <a:t>képzés esetén szakdolgozatként elfogadható</a:t>
            </a:r>
            <a:r>
              <a:rPr lang="hu-HU" sz="2800" i="1" dirty="0" smtClean="0"/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sz="2800" i="1" dirty="0" smtClean="0"/>
              <a:t>A legjobb dolgozatokat az országos versenyre is nevezzük.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sz="2800" i="1" dirty="0" smtClean="0"/>
              <a:t>A helyezettek pénzjutalomban részesülnek.</a:t>
            </a:r>
            <a:endParaRPr lang="hu-HU" i="1" dirty="0"/>
          </a:p>
        </p:txBody>
      </p:sp>
      <p:sp>
        <p:nvSpPr>
          <p:cNvPr id="5" name="Alcím 2">
            <a:extLst>
              <a:ext uri="{FF2B5EF4-FFF2-40B4-BE49-F238E27FC236}">
                <a16:creationId xmlns:a16="http://schemas.microsoft.com/office/drawing/2014/main" id="{A3CF876C-9CA5-A0E9-BF4C-2BC933BFD1EC}"/>
              </a:ext>
            </a:extLst>
          </p:cNvPr>
          <p:cNvSpPr txBox="1">
            <a:spLocks/>
          </p:cNvSpPr>
          <p:nvPr/>
        </p:nvSpPr>
        <p:spPr>
          <a:xfrm>
            <a:off x="447691" y="332656"/>
            <a:ext cx="4124309" cy="648072"/>
          </a:xfrm>
          <a:prstGeom prst="rect">
            <a:avLst/>
          </a:prstGeom>
          <a:solidFill>
            <a:srgbClr val="FFD325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MIÉRT ÉRI MEG?</a:t>
            </a:r>
          </a:p>
        </p:txBody>
      </p:sp>
    </p:spTree>
    <p:extLst>
      <p:ext uri="{BB962C8B-B14F-4D97-AF65-F5344CB8AC3E}">
        <p14:creationId xmlns:p14="http://schemas.microsoft.com/office/powerpoint/2010/main" val="16144486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A1F13D78-C426-1357-5FCE-9BB7E1523EE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2" t="4806" r="1489" b="40181"/>
          <a:stretch/>
        </p:blipFill>
        <p:spPr>
          <a:xfrm>
            <a:off x="6300192" y="0"/>
            <a:ext cx="3726106" cy="2132855"/>
          </a:xfrm>
          <a:prstGeom prst="rect">
            <a:avLst/>
          </a:prstGeom>
        </p:spPr>
      </p:pic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ln w="28575">
            <a:noFill/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sz="2800" dirty="0"/>
              <a:t>Jelentkezési határidő: </a:t>
            </a:r>
            <a:r>
              <a:rPr lang="hu-HU" sz="2800" b="1" dirty="0"/>
              <a:t>2023. </a:t>
            </a:r>
            <a:r>
              <a:rPr lang="hu-HU" sz="2800" b="1"/>
              <a:t>április 07.</a:t>
            </a:r>
            <a:endParaRPr lang="hu-HU" sz="2800" b="1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sz="2800" dirty="0"/>
              <a:t>Jelentkezési lap elküldése </a:t>
            </a:r>
            <a:r>
              <a:rPr lang="hu-HU" sz="2800" dirty="0">
                <a:hlinkClick r:id="rId3"/>
              </a:rPr>
              <a:t>tdk@metropolitan.hu</a:t>
            </a:r>
            <a:r>
              <a:rPr lang="hu-HU" sz="2800" dirty="0"/>
              <a:t> </a:t>
            </a:r>
            <a:br>
              <a:rPr lang="hu-HU" sz="2800" dirty="0"/>
            </a:br>
            <a:r>
              <a:rPr lang="hu-HU" sz="2800" dirty="0"/>
              <a:t>e-mail címre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sz="2800" dirty="0"/>
              <a:t>Dolgozat leadási határideje: </a:t>
            </a:r>
            <a:r>
              <a:rPr lang="hu-HU" sz="2800" b="1" dirty="0"/>
              <a:t>2023. április 12.</a:t>
            </a:r>
            <a:endParaRPr lang="hu-HU" sz="24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sz="2800" dirty="0"/>
              <a:t>TDK nap: </a:t>
            </a:r>
            <a:r>
              <a:rPr lang="hu-HU" sz="2800" b="1" dirty="0"/>
              <a:t>2023. április 19.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sz="2800" dirty="0"/>
              <a:t>További információ a </a:t>
            </a:r>
            <a:r>
              <a:rPr lang="hu-HU" sz="2800" dirty="0">
                <a:hlinkClick r:id="rId4"/>
              </a:rPr>
              <a:t>www.metropolitan.hu/tdk</a:t>
            </a:r>
            <a:r>
              <a:rPr lang="hu-HU" sz="2800" dirty="0"/>
              <a:t> TDK oldalon, valamint e-mailben (</a:t>
            </a:r>
            <a:r>
              <a:rPr lang="hu-HU" sz="2800" dirty="0">
                <a:hlinkClick r:id="rId3"/>
              </a:rPr>
              <a:t>tdk@metropolitan.hu</a:t>
            </a:r>
            <a:r>
              <a:rPr lang="hu-HU" sz="2800" dirty="0"/>
              <a:t>)</a:t>
            </a:r>
          </a:p>
        </p:txBody>
      </p:sp>
      <p:sp>
        <p:nvSpPr>
          <p:cNvPr id="5" name="Alcím 2">
            <a:extLst>
              <a:ext uri="{FF2B5EF4-FFF2-40B4-BE49-F238E27FC236}">
                <a16:creationId xmlns:a16="http://schemas.microsoft.com/office/drawing/2014/main" id="{CB33282F-C458-09C5-CC62-B5B2E5B10643}"/>
              </a:ext>
            </a:extLst>
          </p:cNvPr>
          <p:cNvSpPr txBox="1">
            <a:spLocks/>
          </p:cNvSpPr>
          <p:nvPr/>
        </p:nvSpPr>
        <p:spPr>
          <a:xfrm>
            <a:off x="457200" y="335793"/>
            <a:ext cx="4340333" cy="792088"/>
          </a:xfrm>
          <a:prstGeom prst="rect">
            <a:avLst/>
          </a:prstGeom>
          <a:solidFill>
            <a:srgbClr val="FFD325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lIns="91440" tIns="45720" rIns="91440" bIns="45720" rtlCol="0" anchor="ctr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FONTOS INFORMÁCIÓK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0" y="1052736"/>
            <a:ext cx="9143999" cy="1143000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rgbClr val="F6BB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Jelentkezz most!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870" y="2924944"/>
            <a:ext cx="7861165" cy="278489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172</Words>
  <Application>Microsoft Office PowerPoint</Application>
  <PresentationFormat>Diavetítés a képernyőre (4:3 oldalarány)</PresentationFormat>
  <Paragraphs>23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Office-téma</vt:lpstr>
      <vt:lpstr>TDK</vt:lpstr>
      <vt:lpstr>PowerPoint-bemutató</vt:lpstr>
      <vt:lpstr>PowerPoint-bemutató</vt:lpstr>
      <vt:lpstr>PowerPoint-bemutató</vt:lpstr>
      <vt:lpstr>Jelentkezz most!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TDK 2014</dc:title>
  <dc:creator>Mary</dc:creator>
  <cp:lastModifiedBy>Mariann</cp:lastModifiedBy>
  <cp:revision>10</cp:revision>
  <dcterms:created xsi:type="dcterms:W3CDTF">2014-10-15T19:17:29Z</dcterms:created>
  <dcterms:modified xsi:type="dcterms:W3CDTF">2023-03-28T07:51:05Z</dcterms:modified>
</cp:coreProperties>
</file>